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337" r:id="rId3"/>
    <p:sldId id="373" r:id="rId4"/>
    <p:sldId id="367" r:id="rId5"/>
    <p:sldId id="385" r:id="rId6"/>
    <p:sldId id="379" r:id="rId7"/>
    <p:sldId id="383" r:id="rId8"/>
    <p:sldId id="384" r:id="rId9"/>
    <p:sldId id="380" r:id="rId10"/>
    <p:sldId id="365" r:id="rId11"/>
    <p:sldId id="381" r:id="rId12"/>
    <p:sldId id="376" r:id="rId13"/>
    <p:sldId id="386" r:id="rId14"/>
    <p:sldId id="387" r:id="rId1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95856" autoAdjust="0"/>
  </p:normalViewPr>
  <p:slideViewPr>
    <p:cSldViewPr snapToGrid="0">
      <p:cViewPr varScale="1">
        <p:scale>
          <a:sx n="95" d="100"/>
          <a:sy n="95" d="100"/>
        </p:scale>
        <p:origin x="869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1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AF4F157-E104-48CB-BAB6-72BDD63D0436}" type="datetimeFigureOut">
              <a:rPr lang="en-US" smtClean="0"/>
              <a:t>11/4/2019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68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610163E-480D-4695-8105-1BF08D44A3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10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412294" y="5503482"/>
            <a:ext cx="2942897" cy="346842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bg1"/>
                </a:solidFill>
                <a:latin typeface="PF DinText Pro Medium" panose="02000506020000020004" pitchFamily="50" charset="0"/>
              </a:defRPr>
            </a:lvl1pPr>
          </a:lstStyle>
          <a:p>
            <a:pPr lvl="0"/>
            <a:r>
              <a:rPr lang="en-US" dirty="0" smtClean="0"/>
              <a:t>Presenter Name &amp;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057961"/>
            <a:ext cx="5778720" cy="676090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Cover Slide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6330" y="6455701"/>
            <a:ext cx="2366229" cy="13813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412294" y="5774125"/>
            <a:ext cx="1270000" cy="28402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  <a:latin typeface="PF DinText Pro Light" panose="02000506030000020004" pitchFamily="50" charset="0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80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04813" y="1206285"/>
            <a:ext cx="8334375" cy="49768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04813" y="6356353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42220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04813" y="6356353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85341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04813" y="6356353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8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28651" y="6427163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40239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042" y="30044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04813" y="6356353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2853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729"/>
            <a:ext cx="7886700" cy="727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29842" y="6311904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80735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538" y="33528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404813" y="6356353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1174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04813" y="6356353"/>
            <a:ext cx="24336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 smtClean="0"/>
              <a:t>Confidential: Not For Distribution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1083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1" y="424032"/>
            <a:ext cx="6851649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1754"/>
            <a:ext cx="7886700" cy="4905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4204-A409-49F2-97B2-EA688B2D832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6" r:id="rId2"/>
    <p:sldLayoutId id="2147483701" r:id="rId3"/>
    <p:sldLayoutId id="2147483702" r:id="rId4"/>
    <p:sldLayoutId id="2147483664" r:id="rId5"/>
    <p:sldLayoutId id="2147483669" r:id="rId6"/>
    <p:sldLayoutId id="2147483665" r:id="rId7"/>
    <p:sldLayoutId id="2147483668" r:id="rId8"/>
    <p:sldLayoutId id="2147483671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ss.gov/eea/docs/dep/air/climate/1990-2020-final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epa.gov/sites/production/files/2019-04/documents/us-ghg-inventory-2019-main-text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pa.gov/sites/production/files/2019-04/documents/us-ghg-inventory-2019-main-text.pd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fuels-registration-reporting-and-compliance-help/lifecycle-greenhouse-gas-results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400341" y="5427283"/>
            <a:ext cx="2942897" cy="346842"/>
          </a:xfrm>
        </p:spPr>
        <p:txBody>
          <a:bodyPr/>
          <a:lstStyle/>
          <a:p>
            <a:r>
              <a:rPr lang="en-US" dirty="0" smtClean="0"/>
              <a:t>Kevin Grant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NEFI – GHG emissions goals </a:t>
            </a:r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412293" y="5774125"/>
            <a:ext cx="1459497" cy="284022"/>
          </a:xfrm>
        </p:spPr>
        <p:txBody>
          <a:bodyPr>
            <a:noAutofit/>
          </a:bodyPr>
          <a:lstStyle/>
          <a:p>
            <a:r>
              <a:rPr lang="en-US" sz="1200" dirty="0" smtClean="0"/>
              <a:t>November 5, 2019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710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011"/>
            <a:ext cx="7298154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Necessary steps to achieve goals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96792" y="1106905"/>
            <a:ext cx="8426366" cy="5249448"/>
          </a:xfrm>
        </p:spPr>
        <p:txBody>
          <a:bodyPr>
            <a:normAutofit fontScale="85000" lnSpcReduction="20000"/>
          </a:bodyPr>
          <a:lstStyle/>
          <a:p>
            <a:r>
              <a:rPr lang="en-US" sz="2300" b="1" dirty="0" smtClean="0">
                <a:solidFill>
                  <a:schemeClr val="tx1"/>
                </a:solidFill>
              </a:rPr>
              <a:t>1) Capital Investment</a:t>
            </a:r>
          </a:p>
          <a:p>
            <a:pPr lvl="1" indent="0">
              <a:buNone/>
            </a:pPr>
            <a:r>
              <a:rPr lang="en-US" sz="2100" dirty="0" smtClean="0"/>
              <a:t>Expansion of production / transport / storage assets</a:t>
            </a:r>
          </a:p>
          <a:p>
            <a:pPr marL="1028700" lvl="1" indent="-342900"/>
            <a:r>
              <a:rPr lang="en-US" sz="2100" dirty="0" smtClean="0"/>
              <a:t>Third party blending facilities in major ports</a:t>
            </a:r>
          </a:p>
          <a:p>
            <a:pPr marL="1028700" lvl="1" indent="-342900"/>
            <a:r>
              <a:rPr lang="en-US" sz="2100" dirty="0" smtClean="0"/>
              <a:t>Shipping companies addition of bio barges</a:t>
            </a:r>
          </a:p>
          <a:p>
            <a:pPr marL="1028700" lvl="1" indent="-342900"/>
            <a:r>
              <a:rPr lang="en-US" sz="2100" dirty="0" smtClean="0"/>
              <a:t>Increase in rail infrastructure and trucking capacity</a:t>
            </a:r>
          </a:p>
          <a:p>
            <a:pPr marL="1028700" lvl="1" indent="-342900"/>
            <a:endParaRPr lang="en-US" sz="2100" dirty="0" smtClean="0">
              <a:solidFill>
                <a:schemeClr val="tx1"/>
              </a:solidFill>
            </a:endParaRPr>
          </a:p>
          <a:p>
            <a:r>
              <a:rPr lang="en-US" sz="2300" b="1" dirty="0" smtClean="0">
                <a:solidFill>
                  <a:schemeClr val="tx1"/>
                </a:solidFill>
              </a:rPr>
              <a:t>2) Access to waterborne</a:t>
            </a:r>
          </a:p>
          <a:p>
            <a:pPr marL="1028700" lvl="1" indent="-342900"/>
            <a:r>
              <a:rPr lang="en-US" sz="2100" dirty="0" smtClean="0"/>
              <a:t>Availability of domestic and European material</a:t>
            </a:r>
          </a:p>
          <a:p>
            <a:pPr marL="1028700" lvl="1" indent="-342900"/>
            <a:r>
              <a:rPr lang="en-US" sz="2100" dirty="0" smtClean="0"/>
              <a:t>“We are going to need a bigger boat...”</a:t>
            </a:r>
          </a:p>
          <a:p>
            <a:pPr marL="1028700" lvl="1" indent="-342900"/>
            <a:r>
              <a:rPr lang="en-US" sz="2100" dirty="0" smtClean="0"/>
              <a:t>Access to Argentina biodiesel</a:t>
            </a:r>
          </a:p>
          <a:p>
            <a:pPr lvl="1" indent="0">
              <a:buNone/>
            </a:pPr>
            <a:endParaRPr lang="en-US" sz="2100" dirty="0" smtClean="0"/>
          </a:p>
          <a:p>
            <a:r>
              <a:rPr lang="en-US" sz="2300" b="1" dirty="0" smtClean="0">
                <a:solidFill>
                  <a:schemeClr val="tx1"/>
                </a:solidFill>
              </a:rPr>
              <a:t>3) Increased regional production</a:t>
            </a:r>
            <a:endParaRPr lang="en-US" sz="2300" b="1" dirty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2100" dirty="0" smtClean="0"/>
              <a:t>Local production currently has limited elasticity</a:t>
            </a:r>
          </a:p>
          <a:p>
            <a:pPr marL="1028700" lvl="1" indent="-342900"/>
            <a:r>
              <a:rPr lang="en-US" sz="2100" dirty="0" smtClean="0"/>
              <a:t>2020 - 2021 start dates necessary to meet goals</a:t>
            </a:r>
          </a:p>
          <a:p>
            <a:pPr marL="1028700" lvl="1" indent="-342900"/>
            <a:endParaRPr lang="en-US" sz="2100" dirty="0"/>
          </a:p>
          <a:p>
            <a:r>
              <a:rPr lang="en-US" sz="2300" b="1" dirty="0" smtClean="0">
                <a:solidFill>
                  <a:schemeClr val="tx1"/>
                </a:solidFill>
              </a:rPr>
              <a:t>4) Combined efforts to meet targets</a:t>
            </a:r>
            <a:endParaRPr lang="en-US" sz="2300" b="1" dirty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2100" dirty="0" smtClean="0"/>
              <a:t>Reseller and wholesaler blending</a:t>
            </a:r>
            <a:endParaRPr lang="en-US" sz="2100" dirty="0"/>
          </a:p>
          <a:p>
            <a:pPr marL="1028700" lvl="1" indent="-342900"/>
            <a:r>
              <a:rPr lang="en-US" sz="2100" dirty="0" smtClean="0"/>
              <a:t>Lobbying coordination on bio </a:t>
            </a:r>
            <a:r>
              <a:rPr lang="en-US" sz="2100" dirty="0"/>
              <a:t>t</a:t>
            </a:r>
            <a:r>
              <a:rPr lang="en-US" sz="2100" dirty="0" smtClean="0"/>
              <a:t>ax credit</a:t>
            </a:r>
          </a:p>
          <a:p>
            <a:pPr marL="1028700" lvl="1" indent="-342900"/>
            <a:endParaRPr lang="en-US" sz="2100" dirty="0" smtClean="0"/>
          </a:p>
          <a:p>
            <a:pPr marL="1028700" lvl="1" indent="-342900"/>
            <a:endParaRPr lang="en-US" sz="2100" dirty="0"/>
          </a:p>
          <a:p>
            <a:pPr lvl="1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9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6011"/>
            <a:ext cx="7298154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2729" y="1102563"/>
            <a:ext cx="8426366" cy="525379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Pipelines</a:t>
            </a:r>
          </a:p>
          <a:p>
            <a:pPr marL="1028700" lvl="1" indent="-342900"/>
            <a:r>
              <a:rPr lang="en-US" sz="1800" dirty="0" smtClean="0"/>
              <a:t>Jet line / Colonial</a:t>
            </a:r>
          </a:p>
          <a:p>
            <a:pPr marL="1028700" lvl="1" indent="-342900"/>
            <a:r>
              <a:rPr lang="en-US" sz="1800" dirty="0" smtClean="0"/>
              <a:t>Stranded terminals</a:t>
            </a:r>
            <a:r>
              <a:rPr lang="en-US" sz="2000" b="1" dirty="0" smtClean="0">
                <a:solidFill>
                  <a:schemeClr val="tx1"/>
                </a:solidFill>
              </a:rPr>
              <a:t>	</a:t>
            </a:r>
            <a:endParaRPr lang="en-US" sz="2000" b="1" dirty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Petroleum supply from non RFS locations</a:t>
            </a:r>
          </a:p>
          <a:p>
            <a:pPr marL="1028700" lvl="1" indent="-342900"/>
            <a:r>
              <a:rPr lang="en-US" sz="1800" dirty="0" smtClean="0"/>
              <a:t>Canadian vessels and rail (VT)</a:t>
            </a:r>
          </a:p>
          <a:p>
            <a:pPr marL="1028700" lvl="1" indent="-342900"/>
            <a:r>
              <a:rPr lang="en-US" sz="1800" dirty="0" smtClean="0"/>
              <a:t>Heating oil imports during peak periods</a:t>
            </a:r>
          </a:p>
          <a:p>
            <a:pPr marL="1028700" lvl="1" indent="-342900"/>
            <a:r>
              <a:rPr lang="en-US" sz="1800" dirty="0" smtClean="0"/>
              <a:t>Common sense rules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Managing the increase in cost</a:t>
            </a:r>
            <a:endParaRPr lang="en-US" sz="2000" b="1" dirty="0">
              <a:solidFill>
                <a:schemeClr val="tx1"/>
              </a:solidFill>
            </a:endParaRPr>
          </a:p>
          <a:p>
            <a:pPr marL="1028700" lvl="1" indent="-342900"/>
            <a:r>
              <a:rPr lang="en-US" sz="1800" dirty="0" smtClean="0"/>
              <a:t>Storage costs – heating / segregation</a:t>
            </a:r>
            <a:endParaRPr lang="en-US" sz="1800" dirty="0"/>
          </a:p>
          <a:p>
            <a:pPr marL="1028700" lvl="1" indent="-342900"/>
            <a:r>
              <a:rPr lang="en-US" sz="1800" dirty="0" smtClean="0"/>
              <a:t>Possible decrease in loading locations</a:t>
            </a:r>
          </a:p>
          <a:p>
            <a:pPr marL="1028700" lvl="1" indent="-342900"/>
            <a:r>
              <a:rPr lang="en-US" sz="1800" dirty="0" smtClean="0"/>
              <a:t>Bio premiums in short market 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New Products </a:t>
            </a:r>
          </a:p>
          <a:p>
            <a:pPr marL="1028700" lvl="1" indent="-342900"/>
            <a:r>
              <a:rPr lang="en-US" sz="1800" dirty="0"/>
              <a:t>Blend stocks with lower GHG profile likely to be </a:t>
            </a:r>
            <a:r>
              <a:rPr lang="en-US" sz="1800" dirty="0" smtClean="0"/>
              <a:t>required</a:t>
            </a:r>
          </a:p>
          <a:p>
            <a:pPr lvl="1" indent="0">
              <a:buNone/>
            </a:pPr>
            <a:endParaRPr lang="en-US" sz="1800" dirty="0" smtClean="0"/>
          </a:p>
          <a:p>
            <a:r>
              <a:rPr lang="en-US" sz="2000" b="1" dirty="0" smtClean="0">
                <a:solidFill>
                  <a:schemeClr val="tx1"/>
                </a:solidFill>
              </a:rPr>
              <a:t>Adjusting to change in traditional heating oil supply chain</a:t>
            </a:r>
            <a:endParaRPr lang="en-US" sz="2000" b="1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sz="2100" dirty="0"/>
          </a:p>
          <a:p>
            <a:pPr marL="1028700" lvl="1" indent="-342900"/>
            <a:endParaRPr lang="en-US" sz="2100" dirty="0" smtClean="0"/>
          </a:p>
          <a:p>
            <a:pPr marL="1028700" lvl="1" indent="-342900"/>
            <a:endParaRPr lang="en-US" sz="2100" dirty="0"/>
          </a:p>
          <a:p>
            <a:pPr marL="1028700" lvl="1" indent="-342900"/>
            <a:endParaRPr lang="en-US" sz="2100" dirty="0"/>
          </a:p>
          <a:p>
            <a:pPr marL="1028700" lvl="1" indent="-342900"/>
            <a:endParaRPr lang="en-US" sz="2100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1800" dirty="0"/>
          </a:p>
          <a:p>
            <a:endParaRPr lang="en-US" sz="1800" dirty="0" smtClean="0"/>
          </a:p>
          <a:p>
            <a:pPr marL="285750" indent="-285750">
              <a:buFontTx/>
              <a:buChar char="-"/>
            </a:pPr>
            <a:endParaRPr lang="en-US" sz="1800" dirty="0"/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1" y="424032"/>
            <a:ext cx="7017417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GHG emissions by sector in U.S.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33" y="1111954"/>
            <a:ext cx="7764962" cy="2481478"/>
          </a:xfrm>
          <a:prstGeom prst="rect">
            <a:avLst/>
          </a:prstGeom>
        </p:spPr>
      </p:pic>
      <p:pic>
        <p:nvPicPr>
          <p:cNvPr id="5" name="Content Placeholder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26" y="3671754"/>
            <a:ext cx="5959642" cy="26791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830" y="6443632"/>
            <a:ext cx="6609668" cy="3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18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Massachusetts emissions by sector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68645"/>
              </p:ext>
            </p:extLst>
          </p:nvPr>
        </p:nvGraphicFramePr>
        <p:xfrm>
          <a:off x="4708359" y="1193682"/>
          <a:ext cx="4227093" cy="5101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9031">
                  <a:extLst>
                    <a:ext uri="{9D8B030D-6E8A-4147-A177-3AD203B41FA5}">
                      <a16:colId xmlns:a16="http://schemas.microsoft.com/office/drawing/2014/main" val="528250712"/>
                    </a:ext>
                  </a:extLst>
                </a:gridCol>
                <a:gridCol w="1409031">
                  <a:extLst>
                    <a:ext uri="{9D8B030D-6E8A-4147-A177-3AD203B41FA5}">
                      <a16:colId xmlns:a16="http://schemas.microsoft.com/office/drawing/2014/main" val="172174938"/>
                    </a:ext>
                  </a:extLst>
                </a:gridCol>
                <a:gridCol w="1409031">
                  <a:extLst>
                    <a:ext uri="{9D8B030D-6E8A-4147-A177-3AD203B41FA5}">
                      <a16:colId xmlns:a16="http://schemas.microsoft.com/office/drawing/2014/main" val="1045790755"/>
                    </a:ext>
                  </a:extLst>
                </a:gridCol>
              </a:tblGrid>
              <a:tr h="36674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Massachusetts Household Heating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509175"/>
                  </a:ext>
                </a:extLst>
              </a:tr>
              <a:tr h="580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Fuel Type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# of Households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Percentage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1922695534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utility gas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1,321,175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50.6%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3647407789"/>
                  </a:ext>
                </a:extLst>
              </a:tr>
              <a:tr h="580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bottled, tank, LP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83,401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1660234932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electricity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395,373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15.3%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196832316"/>
                  </a:ext>
                </a:extLst>
              </a:tr>
              <a:tr h="580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fuel oil, kerosene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707,835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27.4%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2796890371"/>
                  </a:ext>
                </a:extLst>
              </a:tr>
              <a:tr h="42732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coal or coke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2,851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2085342626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wood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40,176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454612071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solar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1,984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0.08%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3805052082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other fuel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20,025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0.8%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4178922967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fuel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12,895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0.5%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1065914704"/>
                  </a:ext>
                </a:extLst>
              </a:tr>
              <a:tr h="3667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042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2,585,715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153389" marT="76694" marB="76694"/>
                </a:tc>
                <a:extLst>
                  <a:ext uri="{0D108BD9-81ED-4DB2-BD59-A6C34878D82A}">
                    <a16:rowId xmlns:a16="http://schemas.microsoft.com/office/drawing/2014/main" val="335661569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327859" y="2726484"/>
            <a:ext cx="5301071" cy="30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56" y="1193681"/>
            <a:ext cx="4361160" cy="50948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967787" y="6382062"/>
            <a:ext cx="5686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14558F"/>
                </a:solidFill>
                <a:latin typeface="Texta"/>
                <a:hlinkClick r:id="rId3"/>
              </a:rPr>
              <a:t>http://www.mass.gov/eea/docs/dep/air/climate/1990-2020-final.pdf</a:t>
            </a:r>
            <a:r>
              <a:rPr lang="en-US" sz="1200" dirty="0">
                <a:solidFill>
                  <a:srgbClr val="141414"/>
                </a:solidFill>
                <a:latin typeface="Texta"/>
              </a:rPr>
              <a:t> 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92951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1" y="424032"/>
            <a:ext cx="7041481" cy="609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York State GHG Emissions </a:t>
            </a:r>
            <a:endParaRPr lang="en-US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82" y="1452312"/>
            <a:ext cx="7810500" cy="481965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155030" y="4275220"/>
            <a:ext cx="1417320" cy="6400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376863" y="622897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NYSERDA - New </a:t>
            </a:r>
            <a:r>
              <a:rPr lang="en-US" sz="1200" dirty="0"/>
              <a:t>York State Greenhouse Gas Inventory: 1990–2016 Final Report | July 2019</a:t>
            </a:r>
          </a:p>
        </p:txBody>
      </p:sp>
    </p:spTree>
    <p:extLst>
      <p:ext uri="{BB962C8B-B14F-4D97-AF65-F5344CB8AC3E}">
        <p14:creationId xmlns:p14="http://schemas.microsoft.com/office/powerpoint/2010/main" val="2410201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1" y="360947"/>
            <a:ext cx="6889081" cy="672685"/>
          </a:xfrm>
        </p:spPr>
        <p:txBody>
          <a:bodyPr>
            <a:noAutofit/>
          </a:bodyPr>
          <a:lstStyle/>
          <a:p>
            <a:r>
              <a:rPr lang="en-US" sz="2800" dirty="0" smtClean="0"/>
              <a:t>Discussion points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04813" y="1339515"/>
            <a:ext cx="8334375" cy="4843581"/>
          </a:xfrm>
        </p:spPr>
        <p:txBody>
          <a:bodyPr>
            <a:normAutofit/>
          </a:bodyPr>
          <a:lstStyle/>
          <a:p>
            <a:pPr lvl="2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Historical Greenhouse Gas Emissions 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Estimated GHG targets vs. NEFI goals</a:t>
            </a:r>
            <a:endParaRPr lang="en-US" dirty="0">
              <a:solidFill>
                <a:schemeClr val="tx1"/>
              </a:solidFill>
            </a:endParaRPr>
          </a:p>
          <a:p>
            <a:pPr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Renewable heating oil blend scenarios</a:t>
            </a:r>
          </a:p>
          <a:p>
            <a:pPr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Path to achieving goals and potential obstacles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Framing the debate on liquid heating fuels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pPr marL="285750" indent="-285750">
              <a:buFontTx/>
              <a:buChar char="-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5905"/>
            <a:ext cx="6851649" cy="609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Greenhouse Gas Emissions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0" y="1188200"/>
            <a:ext cx="4434640" cy="5103979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pic>
        <p:nvPicPr>
          <p:cNvPr id="4098" name="Picture 2" descr="Image result for breakdown of greenhouse gases 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21" y="1188200"/>
            <a:ext cx="3777915" cy="5103979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26945" y="6356353"/>
            <a:ext cx="5210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https://www.epa.gov/sites/production/files/2019-04/documents/us-ghg-inventory-2019-main-text.pdf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389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EPA GHG figures for 1990 and 2017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8084" y="1130887"/>
            <a:ext cx="4139866" cy="51351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GHG Emissions by sector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130842" y="6328529"/>
            <a:ext cx="4082716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https://www.epa.gov/sites/production/files/2019-04/documents/us-ghg-inventory-2019-main-text.pdf</a:t>
            </a:r>
            <a:endParaRPr lang="en-US" dirty="0"/>
          </a:p>
        </p:txBody>
      </p:sp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5689" y="1804736"/>
            <a:ext cx="8106968" cy="4379496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sp>
        <p:nvSpPr>
          <p:cNvPr id="6" name="Double Bracket 5"/>
          <p:cNvSpPr/>
          <p:nvPr/>
        </p:nvSpPr>
        <p:spPr>
          <a:xfrm>
            <a:off x="7750341" y="3465095"/>
            <a:ext cx="776038" cy="266299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uble Bracket 7"/>
          <p:cNvSpPr/>
          <p:nvPr/>
        </p:nvSpPr>
        <p:spPr>
          <a:xfrm>
            <a:off x="3216442" y="3408948"/>
            <a:ext cx="770021" cy="2662990"/>
          </a:xfrm>
          <a:prstGeom prst="bracketPair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EPA GHG figures for 1990 and 2017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55560" y="1291389"/>
            <a:ext cx="5630778" cy="74964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Comparison of total GHG for all sectors vs. residential only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5</a:t>
            </a:fld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098884" y="2265617"/>
            <a:ext cx="6242915" cy="3782257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7707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GHG gas reductions by product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93602"/>
              </p:ext>
            </p:extLst>
          </p:nvPr>
        </p:nvGraphicFramePr>
        <p:xfrm>
          <a:off x="970546" y="1211181"/>
          <a:ext cx="7194885" cy="4973942"/>
        </p:xfrm>
        <a:graphic>
          <a:graphicData uri="http://schemas.openxmlformats.org/drawingml/2006/table">
            <a:tbl>
              <a:tblPr/>
              <a:tblGrid>
                <a:gridCol w="1734020">
                  <a:extLst>
                    <a:ext uri="{9D8B030D-6E8A-4147-A177-3AD203B41FA5}">
                      <a16:colId xmlns:a16="http://schemas.microsoft.com/office/drawing/2014/main" val="2379023268"/>
                    </a:ext>
                  </a:extLst>
                </a:gridCol>
                <a:gridCol w="1423448">
                  <a:extLst>
                    <a:ext uri="{9D8B030D-6E8A-4147-A177-3AD203B41FA5}">
                      <a16:colId xmlns:a16="http://schemas.microsoft.com/office/drawing/2014/main" val="4044983280"/>
                    </a:ext>
                  </a:extLst>
                </a:gridCol>
                <a:gridCol w="3144527">
                  <a:extLst>
                    <a:ext uri="{9D8B030D-6E8A-4147-A177-3AD203B41FA5}">
                      <a16:colId xmlns:a16="http://schemas.microsoft.com/office/drawing/2014/main" val="3638447188"/>
                    </a:ext>
                  </a:extLst>
                </a:gridCol>
                <a:gridCol w="892890">
                  <a:extLst>
                    <a:ext uri="{9D8B030D-6E8A-4147-A177-3AD203B41FA5}">
                      <a16:colId xmlns:a16="http://schemas.microsoft.com/office/drawing/2014/main" val="3594131873"/>
                    </a:ext>
                  </a:extLst>
                </a:gridCol>
              </a:tblGrid>
              <a:tr h="20519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Lifecycle Analysis Greenhouse Gas Results for Select Pathways (kg CO2e per mmBtu)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698907"/>
                  </a:ext>
                </a:extLst>
              </a:tr>
              <a:tr h="3283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Feedstock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Production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Percent Reduction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98493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Algal oil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Transesterification (Open Pond, Mid)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39930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Algal oil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Transesterification (PBR, Mid)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493751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 (&lt;36,800 Btu/gal NG, &lt;0.19 kWh/gal Elec.)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062984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Barley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434130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Biogas from landfills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electricity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987099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Canola oil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Transesterification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099485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Cellulose from corn stover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Cellulosic 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Fischer-Tropsch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9642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Cellulose from corn stover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Biochemical enzymatic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524164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starch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 Biomass (dry DDGS)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467221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starch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 NG Base Plant (dry DDGS)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483366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starch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Butanol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 Mill Coal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711447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starch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 Biomass (2022 Average)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973162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starch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 NG (2022 Average)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40345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Corn starch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 Mill Coal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393760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 sorghum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Mill, 92% Wet DGS, Biogas, CHP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5540796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Grain sorghum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Dry Mill, Dry DGS, 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250921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oil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Transesterification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552713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Palm oil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Renewable 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Hydrotreating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852076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Soybean oil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Transesterification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697169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Sugarcane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Fermentation (Trash, No CBI, Marg. Elec.)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879225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Sugarcane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Fermentation (No Trash, No CBI, Marg. Elec.)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471881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Switchgrass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Cellulosic 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Fischer-Tropsch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959637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Switchgrass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Biochemical enzymatic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82080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Switchgrass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Thermochemical gasification process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208994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Yellow grease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Transesterification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291999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Gasoline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842155"/>
                  </a:ext>
                </a:extLst>
              </a:tr>
              <a:tr h="16415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Petroleum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Baseline Diesel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0587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1" y="6185123"/>
            <a:ext cx="5967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https://www.epa.gov/fuels-registration-reporting-and-compliance-help/lifecycle-greenhouse-gas-results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2307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blends required to hit targets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36" y="1299413"/>
            <a:ext cx="3868339" cy="575886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15% GHG reductions from 1990 levels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1299414"/>
            <a:ext cx="3887391" cy="575885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15% GHG reductions from 1990 residential levels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7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27959" y="2107911"/>
            <a:ext cx="3980540" cy="42484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921" y="2107911"/>
            <a:ext cx="3926054" cy="42484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5-Point Star 18"/>
          <p:cNvSpPr/>
          <p:nvPr/>
        </p:nvSpPr>
        <p:spPr>
          <a:xfrm>
            <a:off x="2606842" y="4034590"/>
            <a:ext cx="304800" cy="256674"/>
          </a:xfrm>
          <a:prstGeom prst="star5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9"/>
          <p:cNvSpPr/>
          <p:nvPr/>
        </p:nvSpPr>
        <p:spPr>
          <a:xfrm>
            <a:off x="6729663" y="4034590"/>
            <a:ext cx="272716" cy="297805"/>
          </a:xfrm>
          <a:prstGeom prst="star5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 blends required to hit targets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3341" y="1154082"/>
            <a:ext cx="4908883" cy="673767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>
                <a:solidFill>
                  <a:schemeClr val="accent5"/>
                </a:solidFill>
              </a:rPr>
              <a:t>40% GHG reductions from 1990 residential levels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04204-A409-49F2-97B2-EA688B2D8322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3766" y="1974543"/>
            <a:ext cx="7266865" cy="4235116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267199" y="3906254"/>
            <a:ext cx="272716" cy="264694"/>
          </a:xfrm>
          <a:prstGeom prst="star5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51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Northeast biodiesel volume requirements to meet GHG reduction goals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7" y="1251284"/>
            <a:ext cx="8426402" cy="51976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7773892"/>
      </p:ext>
    </p:extLst>
  </p:cSld>
  <p:clrMapOvr>
    <a:masterClrMapping/>
  </p:clrMapOvr>
</p:sld>
</file>

<file path=ppt/theme/theme1.xml><?xml version="1.0" encoding="utf-8"?>
<a:theme xmlns:a="http://schemas.openxmlformats.org/drawingml/2006/main" name="Sprague 2017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323D12688504EB656C8ED3452ED50" ma:contentTypeVersion="11" ma:contentTypeDescription="Create a new document." ma:contentTypeScope="" ma:versionID="f33b46816ac6b34764ef56723b31ac5a">
  <xsd:schema xmlns:xsd="http://www.w3.org/2001/XMLSchema" xmlns:xs="http://www.w3.org/2001/XMLSchema" xmlns:p="http://schemas.microsoft.com/office/2006/metadata/properties" xmlns:ns2="32af0717-2569-41ec-a82e-b1fda7486cdb" xmlns:ns3="aacb873d-507c-4cb8-b000-bef0418c763a" targetNamespace="http://schemas.microsoft.com/office/2006/metadata/properties" ma:root="true" ma:fieldsID="c6d16bc6ef07a7f9597528ad4658bb89" ns2:_="" ns3:_="">
    <xsd:import namespace="32af0717-2569-41ec-a82e-b1fda7486cdb"/>
    <xsd:import namespace="aacb873d-507c-4cb8-b000-bef0418c7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f0717-2569-41ec-a82e-b1fda7486c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b873d-507c-4cb8-b000-bef0418c76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241738-2805-4636-86A6-981459AB1197}"/>
</file>

<file path=customXml/itemProps2.xml><?xml version="1.0" encoding="utf-8"?>
<ds:datastoreItem xmlns:ds="http://schemas.openxmlformats.org/officeDocument/2006/customXml" ds:itemID="{7A4E9DA8-588D-40AB-8C1D-54DF4EE2D13D}"/>
</file>

<file path=customXml/itemProps3.xml><?xml version="1.0" encoding="utf-8"?>
<ds:datastoreItem xmlns:ds="http://schemas.openxmlformats.org/officeDocument/2006/customXml" ds:itemID="{F7265384-C632-448D-8281-3D937126769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30916</TotalTime>
  <Words>625</Words>
  <Application>Microsoft Office PowerPoint</Application>
  <PresentationFormat>On-screen Show (4:3)</PresentationFormat>
  <Paragraphs>241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PF DinText Pro Light</vt:lpstr>
      <vt:lpstr>PF DinText Pro Medium</vt:lpstr>
      <vt:lpstr>Texta</vt:lpstr>
      <vt:lpstr>Times New Roman</vt:lpstr>
      <vt:lpstr>Sprague 2017 Template</vt:lpstr>
      <vt:lpstr>PowerPoint Presentation</vt:lpstr>
      <vt:lpstr>Discussion points</vt:lpstr>
      <vt:lpstr>Greenhouse Gas Emissions</vt:lpstr>
      <vt:lpstr>EPA GHG figures for 1990 and 2017</vt:lpstr>
      <vt:lpstr>EPA GHG figures for 1990 and 2017</vt:lpstr>
      <vt:lpstr>GHG gas reductions by product</vt:lpstr>
      <vt:lpstr>Bio blends required to hit targets</vt:lpstr>
      <vt:lpstr>Bio blends required to hit targets</vt:lpstr>
      <vt:lpstr>Northeast biodiesel volume requirements to meet GHG reduction goals</vt:lpstr>
      <vt:lpstr>Necessary steps to achieve goals</vt:lpstr>
      <vt:lpstr>Additional issues</vt:lpstr>
      <vt:lpstr>GHG emissions by sector in U.S.</vt:lpstr>
      <vt:lpstr>Massachusetts emissions by sector</vt:lpstr>
      <vt:lpstr>New York State GHG Emissions </vt:lpstr>
    </vt:vector>
  </TitlesOfParts>
  <Company>Sprague Operating Resources,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Rahl, Jacqueline</dc:creator>
  <cp:lastModifiedBy>Grant, Kevin</cp:lastModifiedBy>
  <cp:revision>584</cp:revision>
  <cp:lastPrinted>2019-11-04T13:26:06Z</cp:lastPrinted>
  <dcterms:created xsi:type="dcterms:W3CDTF">2017-07-05T19:46:28Z</dcterms:created>
  <dcterms:modified xsi:type="dcterms:W3CDTF">2019-11-04T15:12:51Z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0x010100A57323D12688504EB656C8ED3452ED50</vt:lpwstr>
  </property>
</Properties>
</file>